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76" r:id="rId6"/>
    <p:sldId id="261" r:id="rId7"/>
    <p:sldId id="272" r:id="rId8"/>
    <p:sldId id="262" r:id="rId9"/>
    <p:sldId id="268" r:id="rId10"/>
    <p:sldId id="263" r:id="rId11"/>
    <p:sldId id="269" r:id="rId12"/>
    <p:sldId id="264" r:id="rId13"/>
    <p:sldId id="267" r:id="rId14"/>
    <p:sldId id="273" r:id="rId15"/>
    <p:sldId id="270" r:id="rId16"/>
    <p:sldId id="271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4" autoAdjust="0"/>
  </p:normalViewPr>
  <p:slideViewPr>
    <p:cSldViewPr snapToGrid="0">
      <p:cViewPr>
        <p:scale>
          <a:sx n="75" d="100"/>
          <a:sy n="75" d="100"/>
        </p:scale>
        <p:origin x="90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Лесная пр-ть</c:v>
                </c:pt>
              </c:strCache>
            </c:strRef>
          </c:tx>
          <c:spPr>
            <a:solidFill>
              <a:srgbClr val="349C4F"/>
            </a:solidFill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8-497D-8174-C173FE4BF1B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48-497D-8174-C173FE4BF1B5}"/>
                </c:ext>
              </c:extLst>
            </c:dLbl>
            <c:numFmt formatCode="#,##0_ ;[Red]\-#,##0\ 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48-497D-8174-C173FE4BF1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Управление</c:v>
                </c:pt>
              </c:strCache>
            </c:strRef>
          </c:tx>
          <c:spPr>
            <a:solidFill>
              <a:srgbClr val="D75FC6"/>
            </a:solidFill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48-497D-8174-C173FE4BF1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</c:v>
                </c:pt>
                <c:pt idx="1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48-497D-8174-C173FE4BF1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Добыча ПИ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48-497D-8174-C173FE4BF1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</c:v>
                </c:pt>
                <c:pt idx="1">
                  <c:v>11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48-497D-8174-C173FE4BF1B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Недвижимость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3</a:t>
                    </a:r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348-497D-8174-C173FE4BF1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48-497D-8174-C173FE4BF1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348-497D-8174-C173FE4BF1B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Безопасность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348-497D-8174-C173FE4BF1B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С/х пр-ть</c:v>
                </c:pt>
              </c:strCache>
            </c:strRef>
          </c:tx>
          <c:spPr>
            <a:solidFill>
              <a:srgbClr val="80E09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Лист1!$G$2:$G$8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348-497D-8174-C173FE4BF1B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Здравоохранение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Лист1!$H$2:$H$8</c:f>
              <c:numCache>
                <c:formatCode>General</c:formatCode>
                <c:ptCount val="7"/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348-497D-8174-C173FE4BF1B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348-497D-8174-C173FE4BF1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Лист1!$I$2:$I$8</c:f>
              <c:numCache>
                <c:formatCode>General</c:formatCode>
                <c:ptCount val="7"/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348-497D-8174-C173FE4BF1B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Финансы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Лист1!$J$2:$J$8</c:f>
              <c:numCache>
                <c:formatCode>General</c:formatCode>
                <c:ptCount val="7"/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348-497D-8174-C173FE4BF1B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Связь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Лист1!$K$2:$K$8</c:f>
              <c:numCache>
                <c:formatCode>General</c:formatCode>
                <c:ptCount val="7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348-497D-8174-C173FE4BF1B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Энергетика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Лист1!$L$2:$L$8</c:f>
              <c:numCache>
                <c:formatCode>General</c:formatCode>
                <c:ptCount val="7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348-497D-8174-C173FE4BF1B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Хим. пр-ть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Лист1!$M$2:$M$8</c:f>
              <c:numCache>
                <c:formatCode>General</c:formatCode>
                <c:ptCount val="7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348-497D-8174-C173FE4BF1B5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Фотосъемка</c:v>
                </c:pt>
                <c:pt idx="1">
                  <c:v>Фото-видеосъемка</c:v>
                </c:pt>
                <c:pt idx="2">
                  <c:v>Перевозка грузов</c:v>
                </c:pt>
                <c:pt idx="3">
                  <c:v>Мониторинг</c:v>
                </c:pt>
                <c:pt idx="4">
                  <c:v>Тепловизионная съемка</c:v>
                </c:pt>
                <c:pt idx="5">
                  <c:v>Онлайн видеомониторинг</c:v>
                </c:pt>
                <c:pt idx="6">
                  <c:v>Лазерное сканирование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348-497D-8174-C173FE4BF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gapDepth val="124"/>
        <c:shape val="box"/>
        <c:axId val="16684160"/>
        <c:axId val="16685696"/>
        <c:axId val="0"/>
      </c:bar3DChart>
      <c:catAx>
        <c:axId val="1668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620000" vert="horz"/>
          <a:lstStyle/>
          <a:p>
            <a:pPr>
              <a:defRPr/>
            </a:pPr>
            <a:endParaRPr lang="ru-RU"/>
          </a:p>
        </c:txPr>
        <c:crossAx val="16685696"/>
        <c:crosses val="autoZero"/>
        <c:auto val="1"/>
        <c:lblAlgn val="ctr"/>
        <c:lblOffset val="100"/>
        <c:noMultiLvlLbl val="0"/>
      </c:catAx>
      <c:valAx>
        <c:axId val="1668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84160"/>
        <c:crosses val="autoZero"/>
        <c:crossBetween val="between"/>
      </c:valAx>
    </c:plotArea>
    <c:legend>
      <c:legendPos val="t"/>
      <c:legendEntry>
        <c:idx val="12"/>
        <c:delete val="1"/>
      </c:legendEntry>
      <c:layout>
        <c:manualLayout>
          <c:xMode val="edge"/>
          <c:yMode val="edge"/>
          <c:x val="2.6836691330279903E-2"/>
          <c:y val="1.3001609162414839E-2"/>
          <c:w val="0.96166380562312137"/>
          <c:h val="0.12218697303599348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Лист1!$A$1:$A$11</c:f>
              <c:strCache>
                <c:ptCount val="11"/>
                <c:pt idx="0">
                  <c:v>Связь</c:v>
                </c:pt>
                <c:pt idx="1">
                  <c:v>Сельское хозяйство</c:v>
                </c:pt>
                <c:pt idx="2">
                  <c:v>Финансы</c:v>
                </c:pt>
                <c:pt idx="3">
                  <c:v>Химическая промышленность</c:v>
                </c:pt>
                <c:pt idx="4">
                  <c:v>Энергетика</c:v>
                </c:pt>
                <c:pt idx="5">
                  <c:v>Здравоохранение</c:v>
                </c:pt>
                <c:pt idx="6">
                  <c:v>Транспорт</c:v>
                </c:pt>
                <c:pt idx="7">
                  <c:v>Безопасность</c:v>
                </c:pt>
                <c:pt idx="8">
                  <c:v>Управление</c:v>
                </c:pt>
                <c:pt idx="9">
                  <c:v>Лесное хозяйство</c:v>
                </c:pt>
                <c:pt idx="10">
                  <c:v>Добыча полезных ископаемых</c:v>
                </c:pt>
              </c:strCache>
            </c:strRef>
          </c:cat>
          <c:val>
            <c:numRef>
              <c:f>Лист1!$B$1:$B$11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7B-429C-A29D-9D11A468B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288438272"/>
        <c:axId val="210530240"/>
        <c:axId val="0"/>
      </c:bar3DChart>
      <c:catAx>
        <c:axId val="28843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530240"/>
        <c:crosses val="autoZero"/>
        <c:auto val="1"/>
        <c:lblAlgn val="ctr"/>
        <c:lblOffset val="100"/>
        <c:noMultiLvlLbl val="0"/>
      </c:catAx>
      <c:valAx>
        <c:axId val="21053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43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44AB0-3E76-42F4-BD6D-5AF5D52183DC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64E4F-D54D-4BB6-AB67-DA8EFBEA7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0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756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настоящее время формируются Положение о соревнованиях и Регламенты на</a:t>
            </a:r>
            <a:r>
              <a:rPr lang="ru-RU" baseline="0" dirty="0" smtClean="0"/>
              <a:t> задачи. Ведутся переговоры с собственниками объектов.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8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4E4F-D54D-4BB6-AB67-DA8EFBEA70F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13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реализации системного подхода в решении задач создания опытного района применения беспилотных авиационных систем в Томской области по инициативе Администрации Томской области и Коллегии Военно-промышленной комиссии Российской Федерации при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содействии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Фонда перспективных исследований разработана программа мероприятий («дорожная карта»). </a:t>
            </a:r>
          </a:p>
          <a:p>
            <a:pPr marL="171450" lvl="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осуществлялась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Сибирским центром ФПИ и Национальным центром развития технологий и базовых элементов робототехники при взаимодействии с Администрацией Томской области.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Дорожная карта согласована всеми сторонами 31 августа 2018 г. 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186A9-BBAB-4CC8-A040-005D7F4CAC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5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заседании Правления Фонда 6 сентября 2018 г. Представлены доклады и одобрено выполнение работ «Тайга 1» и «Тайга 2» в формате договора подряда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8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052">
              <a:defRPr/>
            </a:pPr>
            <a:r>
              <a:rPr lang="ru-RU" dirty="0"/>
              <a:t>Для выполнения всего комплекса работ сформирован временный научный коллектив в состав которого вошли представители следующих организаций:</a:t>
            </a:r>
          </a:p>
          <a:p>
            <a:pPr defTabSz="917052">
              <a:defRPr/>
            </a:pPr>
            <a:r>
              <a:rPr lang="ru-RU" dirty="0"/>
              <a:t>Данные организации имеют </a:t>
            </a:r>
            <a:r>
              <a:rPr lang="ru-RU" b="1" dirty="0"/>
              <a:t>значительный опыт в разработке и эксплуатации элементов БАС</a:t>
            </a:r>
            <a:r>
              <a:rPr lang="ru-RU" dirty="0"/>
              <a:t>, предоставлении коммерческих сервисов, разработки нормативных документов</a:t>
            </a:r>
            <a:r>
              <a:rPr lang="ru-RU" dirty="0" smtClean="0"/>
              <a:t>.</a:t>
            </a:r>
          </a:p>
          <a:p>
            <a:pPr defTabSz="917052">
              <a:defRPr/>
            </a:pPr>
            <a:r>
              <a:rPr lang="ru-RU" dirty="0" smtClean="0"/>
              <a:t>Представлены организации и обозначены области их компетенций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1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Разослано 115 писем. Получено анкет 32. Занесено в перечень 28 организаций. Распределение по отраслям показано на рисунке.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анкетах респондентов описание объектов дано в 76,7% случаев.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всех представленных объектов путем количественного сложения протяженности линейных объектов, площади объектов и дальности отправки грузов рассчитаны суммарные объемы объектов, для которых имеется потребность в ФС.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фотосъемка объекта протяженностью 1732 км требуется исследовать 1 раз в год, а фото-видеосъемка,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тепловизионная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аэромагнитная съемки (ФВТА) объектов с общей протяженностью в 4 982 км необходимо контролировать почти каждую неделю.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для территория Томской области, для которой необходимо проводить фотосъемку, онлайн видеонаблюдение,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тепловизионную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съемку  и мониторинг (ФОТМ) не возможно выделить определенный объем работ.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объекта в 350 квадратных км (г. Томск) необходимо контролировать в год территории всего в 150 квадратных км.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средние стоимости выполненных работ за единицу площади или протяженности рассчитаны затраты понесенные респондентами в 2017 г. на выполнение работ, для которых выявлена потребность в применении БАС (как с применением БАС, так и традиционными способами). Затраты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составили 301,8 млн. руб. (для 30 респондентов, выручка которых в 2016 г. составила 50,7% от совокупной выручки по области).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выявленной заинтересованности в 63,8% случаев объем затрат на выполнение работ с применением БАС  в 2017 г. мог составить 341,3 млн. руб. (на 13,1%).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1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Разослано 115 писем. Получено анкет 32. Занесено в перечень 28 организаций. Распределение по отраслям показано на рисунке.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анкетах респондентов описание объектов дано в 76,7% случаев.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всех представленных объектов путем количественного сложения протяженности линейных объектов, площади объектов и дальности отправки грузов рассчитаны суммарные объемы объектов, для которых имеется потребность в ФС.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фотосъемка объекта протяженностью 1732 км требуется исследовать 1 раз в год, а фото-видеосъемка,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тепловизионная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аэромагнитная съемки (ФВТА) объектов с общей протяженностью в 4 982 км необходимо контролировать почти каждую неделю.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для территория Томской области, для которой необходимо проводить фотосъемку, онлайн видеонаблюдение,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тепловизионную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съемку  и мониторинг (ФОТМ) не возможно выделить определенный объем работ.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объекта в 350 квадратных км (г. Томск) необходимо контролировать в год территории всего в 150 квадратных км.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средние стоимости выполненных работ за единицу площади или протяженности рассчитаны затраты понесенные респондентами в 2017 г. на выполнение работ, для которых выявлена потребность в применении БАС (как с применением БАС, так и традиционными способами). Затраты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составили 301,8 млн. руб. (для 30 респондентов, выручка которых в 2016 г. составила 50,7% от совокупной выручки по области).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выявленной заинтересованности в 63,8% случаев объем затрат на выполнение работ с применением БАС  в 2017 г. мог составить 341,3 млн. руб. (на 13,1%).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7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Составлен с учетом реализуемых мероприятий по устранению нормативных барьеров, развития технологий применения БАС, росту числа заказчиков, из числа организаций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оценке международной консалтинговой компании,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J’son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российский рынок БЛА растет на 16,7% в год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40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Один из вариантов, с учетом мирового опыта – создать ОР.</a:t>
            </a:r>
          </a:p>
          <a:p>
            <a:r>
              <a:rPr lang="ru-RU" dirty="0" smtClean="0"/>
              <a:t>ОР позволит вести работу</a:t>
            </a:r>
            <a:r>
              <a:rPr lang="ru-RU" baseline="0" dirty="0" smtClean="0"/>
              <a:t> по решению ЗАДАЧ и при этом: </a:t>
            </a:r>
            <a:r>
              <a:rPr lang="ru-RU" i="1" baseline="0" dirty="0" smtClean="0"/>
              <a:t>слайд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1666A-3E96-49C3-A9C1-1504BB31A9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0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0411-8D9A-4AD4-92A9-3B877F2C5BA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7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5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5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02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1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4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3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2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6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4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F83C4-980F-4297-9E03-DF199296482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4EEA3-3270-4774-8990-F1CA41F39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15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glus.com/wp-content/uploads/2015/12/845241611_49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656" y="167341"/>
            <a:ext cx="2483500" cy="7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8750" y="2334941"/>
            <a:ext cx="11874500" cy="1933890"/>
          </a:xfrm>
          <a:prstGeom prst="roundRect">
            <a:avLst/>
          </a:prstGeom>
          <a:solidFill>
            <a:schemeClr val="bg1">
              <a:lumMod val="75000"/>
              <a:alpha val="4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Опытный район </a:t>
            </a:r>
            <a:endParaRPr lang="ru-RU" sz="2800" b="1" dirty="0" smtClean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применения беспилотных </a:t>
            </a:r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авиационных систем </a:t>
            </a:r>
          </a:p>
          <a:p>
            <a:pPr algn="ctr"/>
            <a:r>
              <a:rPr lang="ru-RU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Томской области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5930939"/>
            <a:ext cx="46871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Будницкий Александр Давыдович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Заместитель руководителя Сибирского центра ФПИ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8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74736" y="6377922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10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19" y="1332797"/>
            <a:ext cx="6854661" cy="5091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Формирование инфраструктуры ОР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6751142" y="824966"/>
            <a:ext cx="4993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/>
              <a:t>Распределение потребности в функциональных сервисах по территории Томской области (опытного района)</a:t>
            </a:r>
            <a:endParaRPr lang="ru-RU" sz="2000" dirty="0"/>
          </a:p>
        </p:txBody>
      </p:sp>
      <p:pic>
        <p:nvPicPr>
          <p:cNvPr id="8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6751142" y="2296263"/>
            <a:ext cx="52471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ru-RU" b="1" dirty="0" smtClean="0"/>
              <a:t>Первичная потребность в объектах наземной инфраструктуры:</a:t>
            </a:r>
            <a:endParaRPr lang="ru-RU" b="1" dirty="0"/>
          </a:p>
          <a:p>
            <a:pPr lvl="0">
              <a:spcAft>
                <a:spcPts val="1200"/>
              </a:spcAft>
            </a:pPr>
            <a:r>
              <a:rPr lang="ru-RU" dirty="0" smtClean="0"/>
              <a:t>1. Наличие площадок </a:t>
            </a:r>
            <a:r>
              <a:rPr lang="ru-RU" dirty="0"/>
              <a:t>для взлета и </a:t>
            </a:r>
            <a:r>
              <a:rPr lang="ru-RU" dirty="0" smtClean="0"/>
              <a:t>посадки, обеспечивающих применение БАС самолетного типа.</a:t>
            </a:r>
            <a:endParaRPr lang="ru-RU" dirty="0"/>
          </a:p>
          <a:p>
            <a:pPr lvl="0">
              <a:spcAft>
                <a:spcPts val="1200"/>
              </a:spcAft>
            </a:pPr>
            <a:r>
              <a:rPr lang="ru-RU" dirty="0" smtClean="0"/>
              <a:t>2. Круглогодичная доступность к площадкам. </a:t>
            </a:r>
            <a:endParaRPr lang="ru-RU" dirty="0"/>
          </a:p>
          <a:p>
            <a:pPr lvl="0">
              <a:spcAft>
                <a:spcPts val="1200"/>
              </a:spcAft>
            </a:pPr>
            <a:r>
              <a:rPr lang="ru-RU" dirty="0" smtClean="0"/>
              <a:t>3. В узловых центрах необходимы помещения для хранения, обслуживания и ремонта БАС.</a:t>
            </a:r>
          </a:p>
          <a:p>
            <a:pPr lvl="0">
              <a:spcAft>
                <a:spcPts val="1200"/>
              </a:spcAft>
            </a:pPr>
            <a:r>
              <a:rPr lang="ru-RU" dirty="0" smtClean="0"/>
              <a:t>4. Объекты инфраструктуры необходимо создавать во всех районах Томской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74736" y="6377922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Формирование инфраструктуры ОР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76313" y="142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19007"/>
              </p:ext>
            </p:extLst>
          </p:nvPr>
        </p:nvGraphicFramePr>
        <p:xfrm>
          <a:off x="5536938" y="690022"/>
          <a:ext cx="6416036" cy="53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5" imgW="12992057" imgH="11496669" progId="Visio.Drawing.15">
                  <p:embed/>
                </p:oleObj>
              </mc:Choice>
              <mc:Fallback>
                <p:oleObj r:id="rId5" imgW="12992057" imgH="1149666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6938" y="690022"/>
                        <a:ext cx="6416036" cy="531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7"/>
          <p:cNvSpPr txBox="1"/>
          <p:nvPr/>
        </p:nvSpPr>
        <p:spPr>
          <a:xfrm>
            <a:off x="408741" y="690022"/>
            <a:ext cx="499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В соответствии с выявленными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потребностями, определено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64 функциональных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сервиса по которым разработаны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ТЕХНОЛОГИЧЕСКИЕ КАРТЫ,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включающие описание требований к БАС и наземной инфраструктуре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200440" y="5076271"/>
            <a:ext cx="4993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Для максимального охвата территории опытного района сервисами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предложено организовать 5 зон с центром вблизи населенных пунктов с ВПП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2461" y="356292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Технологические карты использованы для разработки ТЭО и требований к инфраструктуре опытного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896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9040" y="764024"/>
            <a:ext cx="7895969" cy="5170646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Соревнования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профессиональных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разработчиков и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эксплуатантов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беспилотных авиационных систем (БАС) 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endParaRPr lang="ru-RU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Цели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: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наглядная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демонстрация возможностей и способов применения БАС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заказчикам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Томской области и иных субъектов Российской Федерации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начальная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профориентация школьников и молодежи, развитие устойчивого интереса к новым профессиям в сфере беспилотных авиационных систем и робототехники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повышение лояльности общества к беспилотным технологиям, снятие предубеждений и формирование благоприятного отношения к их применению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КУБОК ПРОФЕССИОНАЛОВ «АЭРОРОБОТЕХ-2019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7944" y="6419140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12</a:t>
            </a:fld>
            <a:endParaRPr lang="ru-RU" dirty="0"/>
          </a:p>
        </p:txBody>
      </p:sp>
      <p:pic>
        <p:nvPicPr>
          <p:cNvPr id="3075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09" y="629471"/>
            <a:ext cx="39909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69" y="3810877"/>
            <a:ext cx="39782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74736" y="6467823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13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4" b="19797"/>
          <a:stretch/>
        </p:blipFill>
        <p:spPr>
          <a:xfrm>
            <a:off x="8040950" y="5687695"/>
            <a:ext cx="1883934" cy="4763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20269" r="1646" b="20362"/>
          <a:stretch/>
        </p:blipFill>
        <p:spPr>
          <a:xfrm>
            <a:off x="10227803" y="5588536"/>
            <a:ext cx="1838188" cy="6181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41036" y="2110527"/>
            <a:ext cx="5867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Организаторы: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Администрация Томской области</a:t>
            </a:r>
          </a:p>
          <a:p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Ассоциаци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эксплуатантов и разработчиков беспилотных авиационных систем «АЭРОНЕТ»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Координатор:</a:t>
            </a:r>
            <a:endParaRPr lang="en-US" u="sng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 перспективных исследований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https://dn.vtomske.ru/press/news/thumb_big/44287_t8vrg8x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36" y="5249693"/>
            <a:ext cx="1803114" cy="13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1897"/>
            <a:ext cx="3056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ПРОВЕДЕНИЯ КОНКУРСА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1836" y="567568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Сроки проведения:</a:t>
            </a:r>
          </a:p>
          <a:p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конец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начало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ИЮНЯ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КУБОК ПРОФЕССИОНАЛОВ «АЭРОРОБОТЕХ-2019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9515" y="2612464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проведения: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Аэродром ДОСААФ России «Головино»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XNNG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Томская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область, Томский район, д. Головино.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КТА: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N56.36492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 E084.74222°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Часовой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 GMT: +7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UTC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ВПП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800 м * 70 м.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 ВПП: Грунтовая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30992" y="507029"/>
            <a:ext cx="11886944" cy="954107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В ходе соревнований будут предложены для решения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практические задачи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на реальных объектах: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ЗАМЫСЕЛ ПРОВЕДЕНИЯ СОРЕВНОВАНИЙ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7944" y="6419140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14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84200" y="4818694"/>
            <a:ext cx="11088587" cy="1833807"/>
            <a:chOff x="312904" y="4767894"/>
            <a:chExt cx="11088587" cy="183380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904" y="4767894"/>
              <a:ext cx="2354945" cy="183380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/>
            <a:srcRect l="58107" t="16751" r="10802" b="43781"/>
            <a:stretch/>
          </p:blipFill>
          <p:spPr>
            <a:xfrm>
              <a:off x="6175884" y="4767894"/>
              <a:ext cx="2348523" cy="183380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146" y="4767894"/>
              <a:ext cx="2418345" cy="1833807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6589" y="4767894"/>
              <a:ext cx="2590555" cy="1833807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81679" y="1969778"/>
            <a:ext cx="124860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ru-RU" sz="24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Составление кадастрового </a:t>
            </a:r>
            <a:r>
              <a:rPr lang="ru-RU" sz="24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плана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территории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(Администрация Томского района).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2. </a:t>
            </a:r>
            <a:r>
              <a:rPr lang="ru-RU" sz="24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Мониторинг технического состояния </a:t>
            </a:r>
            <a:r>
              <a:rPr lang="ru-RU" sz="24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ЛЭП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(ПАО «ТРК»).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3. </a:t>
            </a:r>
            <a:r>
              <a:rPr lang="ru-RU" sz="24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Мониторинг технического состояния </a:t>
            </a:r>
            <a:r>
              <a:rPr lang="ru-RU" sz="2400" dirty="0" smtClean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трубопровода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(ООО «Газпром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трансгаз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Томск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», АО «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Транснефть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– Центральная Сибирь»)   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4. </a:t>
            </a:r>
            <a:r>
              <a:rPr lang="ru-RU" sz="24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Доставка груза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(ПАО «Сбербанк», ГК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Инвитро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ООО «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Газпромнефть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-снабжение»)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ПРОВЕДЕНИЯ КОНКУРСА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621123" y="1850042"/>
            <a:ext cx="3640356" cy="2877673"/>
            <a:chOff x="8621123" y="1850042"/>
            <a:chExt cx="3640356" cy="2877673"/>
          </a:xfrm>
        </p:grpSpPr>
        <p:sp>
          <p:nvSpPr>
            <p:cNvPr id="17" name="TextBox 16"/>
            <p:cNvSpPr txBox="1"/>
            <p:nvPr/>
          </p:nvSpPr>
          <p:spPr>
            <a:xfrm>
              <a:off x="8621123" y="2142392"/>
              <a:ext cx="3640356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Газопровод </a:t>
              </a:r>
            </a:p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r>
                <a:rPr lang="ru-RU" dirty="0" smtClean="0"/>
                <a:t>ЛЭП</a:t>
              </a:r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 smtClean="0"/>
            </a:p>
            <a:p>
              <a:pPr algn="ctr"/>
              <a:r>
                <a:rPr lang="ru-RU" dirty="0" smtClean="0"/>
                <a:t>Граница зоны аэродрома Головино</a:t>
              </a:r>
              <a:endParaRPr lang="ru-RU" dirty="0"/>
            </a:p>
          </p:txBody>
        </p:sp>
        <p:sp>
          <p:nvSpPr>
            <p:cNvPr id="18" name="Полилиния 17"/>
            <p:cNvSpPr/>
            <p:nvPr/>
          </p:nvSpPr>
          <p:spPr>
            <a:xfrm rot="20463632" flipH="1" flipV="1">
              <a:off x="9051893" y="2597948"/>
              <a:ext cx="2661304" cy="973082"/>
            </a:xfrm>
            <a:custGeom>
              <a:avLst/>
              <a:gdLst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2116" h="3610466">
                  <a:moveTo>
                    <a:pt x="0" y="0"/>
                  </a:moveTo>
                  <a:cubicBezTo>
                    <a:pt x="1125718" y="1776167"/>
                    <a:pt x="2013311" y="3088784"/>
                    <a:pt x="2432116" y="3610466"/>
                  </a:cubicBezTo>
                </a:path>
              </a:pathLst>
            </a:custGeom>
            <a:ln w="5715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 rot="431114" flipH="1">
              <a:off x="8997326" y="1850042"/>
              <a:ext cx="2705354" cy="251381"/>
            </a:xfrm>
            <a:custGeom>
              <a:avLst/>
              <a:gdLst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2116" h="3610466">
                  <a:moveTo>
                    <a:pt x="0" y="0"/>
                  </a:moveTo>
                  <a:cubicBezTo>
                    <a:pt x="1125718" y="1776167"/>
                    <a:pt x="2013311" y="3088784"/>
                    <a:pt x="2432116" y="3610466"/>
                  </a:cubicBezTo>
                </a:path>
              </a:pathLst>
            </a:cu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 flipH="1" flipV="1">
              <a:off x="8892065" y="4149722"/>
              <a:ext cx="2983721" cy="45719"/>
            </a:xfrm>
            <a:custGeom>
              <a:avLst/>
              <a:gdLst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  <a:gd name="connsiteX0" fmla="*/ 0 w 2432116"/>
                <a:gd name="connsiteY0" fmla="*/ 0 h 3610466"/>
                <a:gd name="connsiteX1" fmla="*/ 2432116 w 2432116"/>
                <a:gd name="connsiteY1" fmla="*/ 3610466 h 361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2116" h="3610466">
                  <a:moveTo>
                    <a:pt x="0" y="0"/>
                  </a:moveTo>
                  <a:cubicBezTo>
                    <a:pt x="1125718" y="1776167"/>
                    <a:pt x="2013311" y="3088784"/>
                    <a:pt x="2432116" y="3610466"/>
                  </a:cubicBezTo>
                </a:path>
              </a:pathLst>
            </a:custGeom>
            <a:ln>
              <a:solidFill>
                <a:srgbClr val="FF0000"/>
              </a:solidFill>
              <a:prstDash val="dash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2440" y="497083"/>
            <a:ext cx="8118914" cy="6256547"/>
            <a:chOff x="472440" y="497083"/>
            <a:chExt cx="8118914" cy="6256547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72440" y="497083"/>
              <a:ext cx="8118914" cy="6256547"/>
              <a:chOff x="1958340" y="522483"/>
              <a:chExt cx="8118914" cy="6256547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2098" y="522483"/>
                <a:ext cx="8025156" cy="6256547"/>
              </a:xfrm>
              <a:prstGeom prst="rect">
                <a:avLst/>
              </a:prstGeom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</p:spPr>
          </p:pic>
          <p:sp>
            <p:nvSpPr>
              <p:cNvPr id="2" name="Полилиния 1"/>
              <p:cNvSpPr/>
              <p:nvPr/>
            </p:nvSpPr>
            <p:spPr>
              <a:xfrm>
                <a:off x="2922211" y="3910037"/>
                <a:ext cx="4656940" cy="737377"/>
              </a:xfrm>
              <a:custGeom>
                <a:avLst/>
                <a:gdLst>
                  <a:gd name="connsiteX0" fmla="*/ 0 w 4647415"/>
                  <a:gd name="connsiteY0" fmla="*/ 0 h 763571"/>
                  <a:gd name="connsiteX1" fmla="*/ 377072 w 4647415"/>
                  <a:gd name="connsiteY1" fmla="*/ 678730 h 763571"/>
                  <a:gd name="connsiteX2" fmla="*/ 1781666 w 4647415"/>
                  <a:gd name="connsiteY2" fmla="*/ 490194 h 763571"/>
                  <a:gd name="connsiteX3" fmla="*/ 1781666 w 4647415"/>
                  <a:gd name="connsiteY3" fmla="*/ 490194 h 763571"/>
                  <a:gd name="connsiteX4" fmla="*/ 2394408 w 4647415"/>
                  <a:gd name="connsiteY4" fmla="*/ 490194 h 763571"/>
                  <a:gd name="connsiteX5" fmla="*/ 2960017 w 4647415"/>
                  <a:gd name="connsiteY5" fmla="*/ 329938 h 763571"/>
                  <a:gd name="connsiteX6" fmla="*/ 3978111 w 4647415"/>
                  <a:gd name="connsiteY6" fmla="*/ 226244 h 763571"/>
                  <a:gd name="connsiteX7" fmla="*/ 4647415 w 4647415"/>
                  <a:gd name="connsiteY7" fmla="*/ 763571 h 763571"/>
                  <a:gd name="connsiteX8" fmla="*/ 4647415 w 4647415"/>
                  <a:gd name="connsiteY8" fmla="*/ 763571 h 763571"/>
                  <a:gd name="connsiteX0" fmla="*/ 0 w 4647415"/>
                  <a:gd name="connsiteY0" fmla="*/ 0 h 763571"/>
                  <a:gd name="connsiteX1" fmla="*/ 377072 w 4647415"/>
                  <a:gd name="connsiteY1" fmla="*/ 678730 h 763571"/>
                  <a:gd name="connsiteX2" fmla="*/ 1781666 w 4647415"/>
                  <a:gd name="connsiteY2" fmla="*/ 490194 h 763571"/>
                  <a:gd name="connsiteX3" fmla="*/ 1781666 w 4647415"/>
                  <a:gd name="connsiteY3" fmla="*/ 490194 h 763571"/>
                  <a:gd name="connsiteX4" fmla="*/ 2394408 w 4647415"/>
                  <a:gd name="connsiteY4" fmla="*/ 490194 h 763571"/>
                  <a:gd name="connsiteX5" fmla="*/ 2960017 w 4647415"/>
                  <a:gd name="connsiteY5" fmla="*/ 329938 h 763571"/>
                  <a:gd name="connsiteX6" fmla="*/ 3978111 w 4647415"/>
                  <a:gd name="connsiteY6" fmla="*/ 226244 h 763571"/>
                  <a:gd name="connsiteX7" fmla="*/ 4647415 w 4647415"/>
                  <a:gd name="connsiteY7" fmla="*/ 763571 h 763571"/>
                  <a:gd name="connsiteX8" fmla="*/ 4647415 w 4647415"/>
                  <a:gd name="connsiteY8" fmla="*/ 763571 h 763571"/>
                  <a:gd name="connsiteX0" fmla="*/ 0 w 4647415"/>
                  <a:gd name="connsiteY0" fmla="*/ 0 h 763571"/>
                  <a:gd name="connsiteX1" fmla="*/ 377072 w 4647415"/>
                  <a:gd name="connsiteY1" fmla="*/ 678730 h 763571"/>
                  <a:gd name="connsiteX2" fmla="*/ 1781666 w 4647415"/>
                  <a:gd name="connsiteY2" fmla="*/ 490194 h 763571"/>
                  <a:gd name="connsiteX3" fmla="*/ 1781666 w 4647415"/>
                  <a:gd name="connsiteY3" fmla="*/ 490194 h 763571"/>
                  <a:gd name="connsiteX4" fmla="*/ 2394408 w 4647415"/>
                  <a:gd name="connsiteY4" fmla="*/ 490194 h 763571"/>
                  <a:gd name="connsiteX5" fmla="*/ 2960017 w 4647415"/>
                  <a:gd name="connsiteY5" fmla="*/ 329938 h 763571"/>
                  <a:gd name="connsiteX6" fmla="*/ 3978111 w 4647415"/>
                  <a:gd name="connsiteY6" fmla="*/ 226244 h 763571"/>
                  <a:gd name="connsiteX7" fmla="*/ 4647415 w 4647415"/>
                  <a:gd name="connsiteY7" fmla="*/ 763571 h 763571"/>
                  <a:gd name="connsiteX8" fmla="*/ 4647415 w 4647415"/>
                  <a:gd name="connsiteY8" fmla="*/ 763571 h 763571"/>
                  <a:gd name="connsiteX0" fmla="*/ 0 w 4647415"/>
                  <a:gd name="connsiteY0" fmla="*/ 0 h 815319"/>
                  <a:gd name="connsiteX1" fmla="*/ 377072 w 4647415"/>
                  <a:gd name="connsiteY1" fmla="*/ 678730 h 815319"/>
                  <a:gd name="connsiteX2" fmla="*/ 1781666 w 4647415"/>
                  <a:gd name="connsiteY2" fmla="*/ 490194 h 815319"/>
                  <a:gd name="connsiteX3" fmla="*/ 1781666 w 4647415"/>
                  <a:gd name="connsiteY3" fmla="*/ 490194 h 815319"/>
                  <a:gd name="connsiteX4" fmla="*/ 2394408 w 4647415"/>
                  <a:gd name="connsiteY4" fmla="*/ 490194 h 815319"/>
                  <a:gd name="connsiteX5" fmla="*/ 2960017 w 4647415"/>
                  <a:gd name="connsiteY5" fmla="*/ 329938 h 815319"/>
                  <a:gd name="connsiteX6" fmla="*/ 3978111 w 4647415"/>
                  <a:gd name="connsiteY6" fmla="*/ 226244 h 815319"/>
                  <a:gd name="connsiteX7" fmla="*/ 4647415 w 4647415"/>
                  <a:gd name="connsiteY7" fmla="*/ 763571 h 815319"/>
                  <a:gd name="connsiteX8" fmla="*/ 4647415 w 4647415"/>
                  <a:gd name="connsiteY8" fmla="*/ 763571 h 815319"/>
                  <a:gd name="connsiteX0" fmla="*/ 0 w 4647415"/>
                  <a:gd name="connsiteY0" fmla="*/ 0 h 815319"/>
                  <a:gd name="connsiteX1" fmla="*/ 377072 w 4647415"/>
                  <a:gd name="connsiteY1" fmla="*/ 678730 h 815319"/>
                  <a:gd name="connsiteX2" fmla="*/ 1781666 w 4647415"/>
                  <a:gd name="connsiteY2" fmla="*/ 490194 h 815319"/>
                  <a:gd name="connsiteX3" fmla="*/ 1781666 w 4647415"/>
                  <a:gd name="connsiteY3" fmla="*/ 490194 h 815319"/>
                  <a:gd name="connsiteX4" fmla="*/ 2394408 w 4647415"/>
                  <a:gd name="connsiteY4" fmla="*/ 490194 h 815319"/>
                  <a:gd name="connsiteX5" fmla="*/ 2960017 w 4647415"/>
                  <a:gd name="connsiteY5" fmla="*/ 329938 h 815319"/>
                  <a:gd name="connsiteX6" fmla="*/ 3978111 w 4647415"/>
                  <a:gd name="connsiteY6" fmla="*/ 226244 h 815319"/>
                  <a:gd name="connsiteX7" fmla="*/ 4647415 w 4647415"/>
                  <a:gd name="connsiteY7" fmla="*/ 763571 h 815319"/>
                  <a:gd name="connsiteX8" fmla="*/ 4647415 w 4647415"/>
                  <a:gd name="connsiteY8" fmla="*/ 763571 h 815319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03933 w 4656940"/>
                  <a:gd name="connsiteY4" fmla="*/ 464000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69542 w 4656940"/>
                  <a:gd name="connsiteY5" fmla="*/ 303744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  <a:gd name="connsiteX0" fmla="*/ 0 w 4656940"/>
                  <a:gd name="connsiteY0" fmla="*/ 0 h 737377"/>
                  <a:gd name="connsiteX1" fmla="*/ 386597 w 4656940"/>
                  <a:gd name="connsiteY1" fmla="*/ 652536 h 737377"/>
                  <a:gd name="connsiteX2" fmla="*/ 1791191 w 4656940"/>
                  <a:gd name="connsiteY2" fmla="*/ 464000 h 737377"/>
                  <a:gd name="connsiteX3" fmla="*/ 1791191 w 4656940"/>
                  <a:gd name="connsiteY3" fmla="*/ 464000 h 737377"/>
                  <a:gd name="connsiteX4" fmla="*/ 2427746 w 4656940"/>
                  <a:gd name="connsiteY4" fmla="*/ 456857 h 737377"/>
                  <a:gd name="connsiteX5" fmla="*/ 2981448 w 4656940"/>
                  <a:gd name="connsiteY5" fmla="*/ 301362 h 737377"/>
                  <a:gd name="connsiteX6" fmla="*/ 3987636 w 4656940"/>
                  <a:gd name="connsiteY6" fmla="*/ 200050 h 737377"/>
                  <a:gd name="connsiteX7" fmla="*/ 4656940 w 4656940"/>
                  <a:gd name="connsiteY7" fmla="*/ 737377 h 737377"/>
                  <a:gd name="connsiteX8" fmla="*/ 4656940 w 4656940"/>
                  <a:gd name="connsiteY8" fmla="*/ 737377 h 73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6940" h="737377">
                    <a:moveTo>
                      <a:pt x="0" y="0"/>
                    </a:moveTo>
                    <a:cubicBezTo>
                      <a:pt x="173414" y="331853"/>
                      <a:pt x="285709" y="503766"/>
                      <a:pt x="386597" y="652536"/>
                    </a:cubicBezTo>
                    <a:cubicBezTo>
                      <a:pt x="756566" y="625094"/>
                      <a:pt x="1561855" y="495424"/>
                      <a:pt x="1791191" y="464000"/>
                    </a:cubicBezTo>
                    <a:lnTo>
                      <a:pt x="1791191" y="464000"/>
                    </a:lnTo>
                    <a:cubicBezTo>
                      <a:pt x="2097562" y="464000"/>
                      <a:pt x="2109468" y="460428"/>
                      <a:pt x="2427746" y="456857"/>
                    </a:cubicBezTo>
                    <a:cubicBezTo>
                      <a:pt x="2633266" y="408319"/>
                      <a:pt x="2721466" y="344163"/>
                      <a:pt x="2981448" y="301362"/>
                    </a:cubicBezTo>
                    <a:cubicBezTo>
                      <a:pt x="3241430" y="258561"/>
                      <a:pt x="3751250" y="220250"/>
                      <a:pt x="3987636" y="200050"/>
                    </a:cubicBezTo>
                    <a:cubicBezTo>
                      <a:pt x="4247835" y="398926"/>
                      <a:pt x="4656940" y="737377"/>
                      <a:pt x="4656940" y="737377"/>
                    </a:cubicBezTo>
                    <a:lnTo>
                      <a:pt x="4656940" y="737377"/>
                    </a:lnTo>
                  </a:path>
                </a:pathLst>
              </a:custGeom>
              <a:ln w="57150"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4713402" y="2413262"/>
                <a:ext cx="2432116" cy="3610466"/>
              </a:xfrm>
              <a:custGeom>
                <a:avLst/>
                <a:gdLst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2116" h="3610466">
                    <a:moveTo>
                      <a:pt x="0" y="0"/>
                    </a:moveTo>
                    <a:cubicBezTo>
                      <a:pt x="1125718" y="1776167"/>
                      <a:pt x="2013311" y="3088784"/>
                      <a:pt x="2432116" y="3610466"/>
                    </a:cubicBezTo>
                  </a:path>
                </a:pathLst>
              </a:custGeom>
              <a:ln w="5715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" name="Прямая соединительная линия 7"/>
              <p:cNvCxnSpPr>
                <a:stCxn id="6" idx="0"/>
                <a:endCxn id="6" idx="0"/>
              </p:cNvCxnSpPr>
              <p:nvPr/>
            </p:nvCxnSpPr>
            <p:spPr>
              <a:xfrm>
                <a:off x="4713402" y="241326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4865802" y="256566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Полилиния 11"/>
              <p:cNvSpPr/>
              <p:nvPr/>
            </p:nvSpPr>
            <p:spPr>
              <a:xfrm flipH="1" flipV="1">
                <a:off x="2052098" y="1440180"/>
                <a:ext cx="2661304" cy="973082"/>
              </a:xfrm>
              <a:custGeom>
                <a:avLst/>
                <a:gdLst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2116" h="3610466">
                    <a:moveTo>
                      <a:pt x="0" y="0"/>
                    </a:moveTo>
                    <a:cubicBezTo>
                      <a:pt x="1125718" y="1776167"/>
                      <a:pt x="2013311" y="3088784"/>
                      <a:pt x="2432116" y="3610466"/>
                    </a:cubicBezTo>
                  </a:path>
                </a:pathLst>
              </a:custGeom>
              <a:ln w="5715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 flipH="1">
                <a:off x="2052097" y="3910036"/>
                <a:ext cx="870113" cy="105703"/>
              </a:xfrm>
              <a:custGeom>
                <a:avLst/>
                <a:gdLst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2116" h="3610466">
                    <a:moveTo>
                      <a:pt x="0" y="0"/>
                    </a:moveTo>
                    <a:cubicBezTo>
                      <a:pt x="1125718" y="1776167"/>
                      <a:pt x="2013311" y="3088784"/>
                      <a:pt x="2432116" y="3610466"/>
                    </a:cubicBezTo>
                  </a:path>
                </a:pathLst>
              </a:custGeom>
              <a:ln w="57150"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 flipH="1" flipV="1">
                <a:off x="1958340" y="4015738"/>
                <a:ext cx="6210299" cy="289561"/>
              </a:xfrm>
              <a:custGeom>
                <a:avLst/>
                <a:gdLst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2116" h="3610466">
                    <a:moveTo>
                      <a:pt x="0" y="0"/>
                    </a:moveTo>
                    <a:cubicBezTo>
                      <a:pt x="1125718" y="1776167"/>
                      <a:pt x="2013311" y="3088784"/>
                      <a:pt x="2432116" y="3610466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dashDot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 flipH="1">
                <a:off x="8054340" y="4305299"/>
                <a:ext cx="114299" cy="2473731"/>
              </a:xfrm>
              <a:custGeom>
                <a:avLst/>
                <a:gdLst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  <a:gd name="connsiteX0" fmla="*/ 0 w 2432116"/>
                  <a:gd name="connsiteY0" fmla="*/ 0 h 3610466"/>
                  <a:gd name="connsiteX1" fmla="*/ 2432116 w 2432116"/>
                  <a:gd name="connsiteY1" fmla="*/ 3610466 h 36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2116" h="3610466">
                    <a:moveTo>
                      <a:pt x="0" y="0"/>
                    </a:moveTo>
                    <a:cubicBezTo>
                      <a:pt x="1125718" y="1776167"/>
                      <a:pt x="2013311" y="3088784"/>
                      <a:pt x="2432116" y="3610466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dashDot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124" name="Picture 4" descr="http://cdn.onlinewebfonts.com/svg/download_536448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933" y="4727715"/>
              <a:ext cx="943386" cy="943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ПРОВЕДЕНИЯ КОНКУРСА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3407" y="398291"/>
            <a:ext cx="5125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Segoe UI" panose="020B0502040204020203" pitchFamily="34" charset="0"/>
                <a:ea typeface="ArialMT"/>
                <a:cs typeface="Segoe UI" panose="020B0502040204020203" pitchFamily="34" charset="0"/>
              </a:rPr>
              <a:t>Схема аэродрома «Головино»</a:t>
            </a: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97" y="1075406"/>
            <a:ext cx="8503603" cy="5526723"/>
          </a:xfrm>
          <a:prstGeom prst="rect">
            <a:avLst/>
          </a:prstGeom>
          <a:noFill/>
        </p:spPr>
      </p:pic>
      <p:pic>
        <p:nvPicPr>
          <p:cNvPr id="23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2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glus.com/wp-content/uploads/2015/12/845241611_49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46" y="299571"/>
            <a:ext cx="3622354" cy="11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СОВМЕСТНОЕ РЕШЕНИЕ КОЛЛЕГИИ ВПК РФ И АДМИНИСТРАЦИИ ТОМСКОЙ ОБЛАСТИ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4654" y="853429"/>
            <a:ext cx="6713846" cy="4093428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10.07.2018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Томске состоялось совещание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МРГ для выработки перспективных технических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требований к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роботизированным комплексам, а также к созданию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совершенствованию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 развитию военной и специальной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робототехники.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Решения совещания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2000" b="1" dirty="0" smtClean="0"/>
              <a:t>- Фонду </a:t>
            </a:r>
            <a:r>
              <a:rPr lang="ru-RU" sz="2000" b="1" dirty="0"/>
              <a:t>перспективных исследований </a:t>
            </a:r>
            <a:r>
              <a:rPr lang="ru-RU" sz="2000" b="1" dirty="0" smtClean="0"/>
              <a:t>во </a:t>
            </a:r>
            <a:r>
              <a:rPr lang="ru-RU" sz="2000" b="1" dirty="0"/>
              <a:t>взаимодействии с Администрацией Томской </a:t>
            </a:r>
            <a:r>
              <a:rPr lang="ru-RU" sz="2000" b="1" dirty="0" smtClean="0"/>
              <a:t>области организовать </a:t>
            </a:r>
            <a:r>
              <a:rPr lang="ru-RU" sz="2000" b="1" dirty="0"/>
              <a:t>выполнение аванпроекта по организации опытного района в Томской области в целях интеграции беспилотных авиационных систем в производственную и социальную сферы общества</a:t>
            </a:r>
            <a:r>
              <a:rPr lang="ru-RU" sz="2000" b="1" dirty="0" smtClean="0"/>
              <a:t>;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654" y="5466595"/>
            <a:ext cx="11538778" cy="707886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Разработать </a:t>
            </a:r>
            <a:r>
              <a:rPr lang="ru-RU" sz="2000" b="1" dirty="0" smtClean="0"/>
              <a:t>Программу мероприятий создания </a:t>
            </a:r>
            <a:r>
              <a:rPr lang="ru-RU" sz="2000" b="1" dirty="0"/>
              <a:t>опытного района применения беспилотных авиационных систем </a:t>
            </a:r>
            <a:r>
              <a:rPr lang="ru-RU" sz="2000" b="1" dirty="0" smtClean="0"/>
              <a:t>в </a:t>
            </a:r>
            <a:r>
              <a:rPr lang="ru-RU" sz="2000" b="1" dirty="0"/>
              <a:t>Томской </a:t>
            </a:r>
            <a:r>
              <a:rPr lang="ru-RU" sz="2000" b="1" dirty="0" smtClean="0"/>
              <a:t>области</a:t>
            </a:r>
            <a:endParaRPr lang="ru-RU" sz="2000" dirty="0"/>
          </a:p>
        </p:txBody>
      </p:sp>
      <p:pic>
        <p:nvPicPr>
          <p:cNvPr id="10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omsk-novosti.ru/wp-content/uploads/2018/07/05_1-1-630x4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434" y="1243013"/>
            <a:ext cx="4954502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92057" y="551421"/>
            <a:ext cx="8477297" cy="29760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ДОРОЖНАЯ КАРТА СОЗДАНИЯ ОПЫТНОГО РАЙОНА</a:t>
            </a:r>
            <a:endParaRPr lang="ru-RU" sz="13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15377" y="3458817"/>
            <a:ext cx="11410950" cy="3278774"/>
          </a:xfrm>
          <a:prstGeom prst="rightArrow">
            <a:avLst>
              <a:gd name="adj1" fmla="val 100000"/>
              <a:gd name="adj2" fmla="val 7692"/>
            </a:avLst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346" y="6368258"/>
            <a:ext cx="274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ЭТАП 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531" y="6334997"/>
            <a:ext cx="12763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ЭТАП 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4526" y="6321806"/>
            <a:ext cx="12763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ЭТАП 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8269" y="634083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2018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6493" y="636084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2019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32888" y="634083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2020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29483" y="633499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2021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52176" y="633499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2022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36036" y="633585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2023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735A7-57E7-4D28-B8D6-4BD66011AD6A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8069561" y="3607904"/>
            <a:ext cx="3578087" cy="2635461"/>
            <a:chOff x="8100391" y="3359573"/>
            <a:chExt cx="3578087" cy="2635461"/>
          </a:xfrm>
        </p:grpSpPr>
        <p:sp>
          <p:nvSpPr>
            <p:cNvPr id="19" name="TextBox 18"/>
            <p:cNvSpPr txBox="1"/>
            <p:nvPr/>
          </p:nvSpPr>
          <p:spPr>
            <a:xfrm>
              <a:off x="8359259" y="3359573"/>
              <a:ext cx="3060350" cy="26354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Администрация </a:t>
              </a:r>
              <a:r>
                <a:rPr lang="ru-RU" sz="16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ТО, </a:t>
              </a:r>
            </a:p>
            <a:p>
              <a:pPr algn="ctr"/>
              <a:r>
                <a:rPr lang="ru-RU" sz="16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НТИ </a:t>
              </a:r>
              <a:r>
                <a:rPr lang="ru-RU" sz="1600" b="1" dirty="0" err="1" smtClean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Аэронет</a:t>
              </a:r>
              <a:endPara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endParaRPr>
            </a:p>
            <a:p>
              <a:pPr algn="ctr"/>
              <a:endParaRPr lang="en-US" sz="14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359260" y="5313869"/>
              <a:ext cx="30603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>
                  <a:solidFill>
                    <a:prstClr val="white"/>
                  </a:solidFill>
                  <a:cs typeface="Arial" panose="020B0604020202020204" pitchFamily="34" charset="0"/>
                </a:rPr>
                <a:t>Интеграция БАС в общее воздушное пространство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100391" y="3926507"/>
              <a:ext cx="35780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cs typeface="Arial" panose="020B0604020202020204" pitchFamily="34" charset="0"/>
                </a:rPr>
                <a:t>Создание перспективных </a:t>
              </a:r>
              <a:r>
                <a:rPr lang="ru-RU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образцов БАС</a:t>
              </a:r>
              <a:r>
                <a:rPr lang="ru-RU" b="1" dirty="0">
                  <a:solidFill>
                    <a:schemeClr val="bg1"/>
                  </a:solidFill>
                  <a:cs typeface="Arial" panose="020B0604020202020204" pitchFamily="34" charset="0"/>
                </a:rPr>
                <a:t>, полезной нагрузки, наземной инфраструктуры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096711" y="3607904"/>
            <a:ext cx="3719933" cy="2668077"/>
            <a:chOff x="4141227" y="3379590"/>
            <a:chExt cx="3719933" cy="2668077"/>
          </a:xfrm>
        </p:grpSpPr>
        <p:sp>
          <p:nvSpPr>
            <p:cNvPr id="24" name="TextBox 23"/>
            <p:cNvSpPr txBox="1"/>
            <p:nvPr/>
          </p:nvSpPr>
          <p:spPr>
            <a:xfrm>
              <a:off x="4141227" y="3379590"/>
              <a:ext cx="3719933" cy="26354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Администрация ТО, ФПИ</a:t>
              </a:r>
              <a:endParaRPr lang="en-US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sz="12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sz="12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sz="12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/>
              <a:endParaRPr lang="ru-RU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335194" y="4755005"/>
              <a:ext cx="33319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cs typeface="Arial" panose="020B0604020202020204" pitchFamily="34" charset="0"/>
                </a:rPr>
                <a:t>Начало эксплуатации опытного района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403775" y="4250827"/>
              <a:ext cx="32535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cs typeface="Arial" panose="020B0604020202020204" pitchFamily="34" charset="0"/>
                </a:rPr>
                <a:t>Создание инфраструктуры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294939" y="5401336"/>
              <a:ext cx="34125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Мероприятия по устранению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нормативных барьеров</a:t>
              </a:r>
              <a:endParaRPr lang="ru-RU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7804" y="3607904"/>
            <a:ext cx="3079271" cy="2635712"/>
            <a:chOff x="528634" y="3754998"/>
            <a:chExt cx="3079271" cy="2240106"/>
          </a:xfrm>
        </p:grpSpPr>
        <p:sp>
          <p:nvSpPr>
            <p:cNvPr id="30" name="TextBox 29"/>
            <p:cNvSpPr txBox="1"/>
            <p:nvPr/>
          </p:nvSpPr>
          <p:spPr>
            <a:xfrm>
              <a:off x="528637" y="3754998"/>
              <a:ext cx="3079268" cy="22401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ФПИ</a:t>
              </a:r>
              <a:endPara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endParaRPr>
            </a:p>
            <a:p>
              <a:pPr algn="ctr"/>
              <a:endParaRPr lang="en-US" sz="1200" b="1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8634" y="3956766"/>
              <a:ext cx="3079269" cy="101676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Обоснование создания опытного района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8635" y="4980940"/>
              <a:ext cx="3079269" cy="88037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Разработка структуры опытного района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2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-19506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РЕАЛИЗАЦИЯ МЕРОПРИЯТИЙ ДОРОЖНОЙ КАРТЫ</a:t>
            </a:r>
            <a:endParaRPr lang="ru-RU" sz="13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6401" y="6382731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4</a:t>
            </a:fld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72023" y="955264"/>
            <a:ext cx="5667578" cy="3374025"/>
          </a:xfrm>
          <a:prstGeom prst="roundRect">
            <a:avLst>
              <a:gd name="adj" fmla="val 2263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2869" y="955264"/>
            <a:ext cx="5787967" cy="3374025"/>
          </a:xfrm>
          <a:prstGeom prst="roundRect">
            <a:avLst>
              <a:gd name="adj" fmla="val 180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599" y="968079"/>
            <a:ext cx="591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ТАЙГА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66443" y="1416929"/>
            <a:ext cx="577439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62499" y="1416929"/>
            <a:ext cx="567710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86500" y="955264"/>
            <a:ext cx="591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ТАЙГА 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2867" y="1991830"/>
            <a:ext cx="5761355" cy="15473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800" dirty="0" smtClean="0"/>
              <a:t>Обосновать </a:t>
            </a:r>
            <a:r>
              <a:rPr lang="ru-RU" sz="2800" dirty="0"/>
              <a:t>создание опытного района применения БАС для выполнения </a:t>
            </a:r>
            <a:r>
              <a:rPr lang="ru-RU" sz="2800" dirty="0" err="1" smtClean="0"/>
              <a:t>сервисно</a:t>
            </a:r>
            <a:r>
              <a:rPr lang="ru-RU" sz="2800" dirty="0" smtClean="0"/>
              <a:t>-транспортных </a:t>
            </a:r>
            <a:r>
              <a:rPr lang="ru-RU" sz="2800" dirty="0"/>
              <a:t>задач в Томской области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372024" y="1991830"/>
            <a:ext cx="5667578" cy="15996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800" dirty="0"/>
              <a:t>Разработать требования к опытному району применения БАС для выполнения </a:t>
            </a:r>
            <a:r>
              <a:rPr lang="ru-RU" sz="2800" dirty="0" err="1"/>
              <a:t>сервисно</a:t>
            </a:r>
            <a:r>
              <a:rPr lang="ru-RU" sz="2800" dirty="0"/>
              <a:t>-транспортных задач в Томской области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29" name="Picture 6" descr="http://knia.ru/wp-content/uploads/2016/07/rating-publichnost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6" y="4778139"/>
            <a:ext cx="4458249" cy="210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://mamochkam.com/wp-content/uploads/2017/06/folders_fl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74" y="5005644"/>
            <a:ext cx="3094043" cy="155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0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789" y="516137"/>
            <a:ext cx="100120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АО </a:t>
            </a:r>
            <a:r>
              <a:rPr lang="ru-RU" sz="2000" b="1" dirty="0"/>
              <a:t>«Азимут» </a:t>
            </a:r>
            <a:endParaRPr lang="ru-RU" sz="2000" b="1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ГНЦ </a:t>
            </a:r>
            <a:r>
              <a:rPr lang="ru-RU" sz="2000" b="1" dirty="0" smtClean="0"/>
              <a:t>ФГУП «ЦАГИ им. Н.Е. Жуковского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»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АО </a:t>
            </a:r>
            <a:r>
              <a:rPr lang="ru-RU" sz="2000" b="1" dirty="0" smtClean="0"/>
              <a:t>НПО «ОКБ им. М.П. Симонова</a:t>
            </a:r>
            <a:r>
              <a:rPr lang="ru-RU" sz="2000" b="1" dirty="0" smtClean="0"/>
              <a:t>»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Ассоциация </a:t>
            </a:r>
            <a:r>
              <a:rPr lang="ru-RU" sz="2000" b="1" dirty="0"/>
              <a:t>«</a:t>
            </a:r>
            <a:r>
              <a:rPr lang="ru-RU" sz="2000" b="1" dirty="0" err="1"/>
              <a:t>Аэронет</a:t>
            </a:r>
            <a:r>
              <a:rPr lang="ru-RU" sz="2000" b="1" dirty="0" smtClean="0"/>
              <a:t>»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ГК </a:t>
            </a:r>
            <a:r>
              <a:rPr lang="ru-RU" sz="2000" b="1" dirty="0"/>
              <a:t>«</a:t>
            </a:r>
            <a:r>
              <a:rPr lang="ru-RU" sz="2000" b="1" dirty="0" smtClean="0"/>
              <a:t>Геоскан</a:t>
            </a:r>
            <a:r>
              <a:rPr lang="ru-RU" sz="2000" b="1" dirty="0" smtClean="0"/>
              <a:t>»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ООО </a:t>
            </a:r>
            <a:r>
              <a:rPr lang="ru-RU" sz="2000" b="1" dirty="0"/>
              <a:t>«НПП </a:t>
            </a:r>
            <a:r>
              <a:rPr lang="ru-RU" sz="2000" b="1" dirty="0" smtClean="0"/>
              <a:t>«</a:t>
            </a:r>
            <a:r>
              <a:rPr lang="ru-RU" sz="2000" b="1" dirty="0"/>
              <a:t>Новые технологии </a:t>
            </a:r>
            <a:r>
              <a:rPr lang="ru-RU" sz="2000" b="1" dirty="0" smtClean="0"/>
              <a:t>телекоммуникаций»</a:t>
            </a:r>
            <a:r>
              <a:rPr lang="en-US" sz="2000" b="1" dirty="0" smtClean="0"/>
              <a:t> </a:t>
            </a:r>
            <a:endParaRPr lang="ru-RU" sz="2000" b="1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ООО </a:t>
            </a:r>
            <a:r>
              <a:rPr lang="ru-RU" sz="2000" b="1" dirty="0"/>
              <a:t>«Кронштадт Беспилотные </a:t>
            </a:r>
            <a:r>
              <a:rPr lang="ru-RU" sz="2000" b="1" dirty="0" smtClean="0"/>
              <a:t>Системы</a:t>
            </a:r>
            <a:r>
              <a:rPr lang="ru-RU" sz="2000" b="1" dirty="0" smtClean="0"/>
              <a:t>»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ООО </a:t>
            </a:r>
            <a:r>
              <a:rPr lang="ru-RU" sz="2000" b="1" dirty="0"/>
              <a:t>«ЦСТ» (</a:t>
            </a:r>
            <a:r>
              <a:rPr lang="en-US" sz="2000" b="1" dirty="0" smtClean="0"/>
              <a:t>ZALA</a:t>
            </a:r>
            <a:r>
              <a:rPr lang="ru-RU" sz="2000" b="1" dirty="0" smtClean="0"/>
              <a:t> </a:t>
            </a:r>
            <a:r>
              <a:rPr lang="en-US" sz="2000" b="1" dirty="0" smtClean="0"/>
              <a:t>Aero</a:t>
            </a:r>
            <a:r>
              <a:rPr lang="ru-RU" sz="2000" b="1" dirty="0" smtClean="0"/>
              <a:t>)</a:t>
            </a:r>
            <a:r>
              <a:rPr lang="ru-RU" sz="2000" dirty="0" smtClean="0"/>
              <a:t>»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ФГУП </a:t>
            </a:r>
            <a:r>
              <a:rPr lang="ru-RU" sz="2000" b="1" dirty="0" err="1" smtClean="0"/>
              <a:t>ГосНИАС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АО </a:t>
            </a:r>
            <a:r>
              <a:rPr lang="ru-RU" sz="2000" b="1" dirty="0"/>
              <a:t>«Российские космические </a:t>
            </a:r>
            <a:r>
              <a:rPr lang="ru-RU" sz="2000" b="1" dirty="0" smtClean="0"/>
              <a:t>системы</a:t>
            </a:r>
            <a:r>
              <a:rPr lang="ru-RU" sz="2000" b="1" dirty="0" smtClean="0"/>
              <a:t>»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/>
              <a:t>АО «НПФ «</a:t>
            </a:r>
            <a:r>
              <a:rPr lang="ru-RU" sz="2000" b="1" dirty="0" err="1"/>
              <a:t>Микран</a:t>
            </a:r>
            <a:r>
              <a:rPr lang="ru-RU" sz="2000" b="1" dirty="0"/>
              <a:t>» </a:t>
            </a:r>
            <a:endParaRPr lang="ru-RU" sz="2000" b="1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ГК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Инвитро</a:t>
            </a:r>
            <a:r>
              <a:rPr lang="ru-RU" sz="2000" b="1" dirty="0" smtClean="0"/>
              <a:t>»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 smtClean="0"/>
              <a:t>Лаборатория </a:t>
            </a:r>
            <a:r>
              <a:rPr lang="ru-RU" sz="2000" b="1" dirty="0"/>
              <a:t>робототехники ПАО «Сбербанк</a:t>
            </a:r>
            <a:r>
              <a:rPr lang="ru-RU" sz="2000" b="1" dirty="0" smtClean="0"/>
              <a:t>»</a:t>
            </a:r>
          </a:p>
        </p:txBody>
      </p:sp>
      <p:pic>
        <p:nvPicPr>
          <p:cNvPr id="1026" name="Picture 2" descr="https://aeronet.aero/img/header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417" y="947100"/>
            <a:ext cx="488514" cy="4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cran.ru/sites/micran_ru/tmpl/micran_ru/p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40" y="5883057"/>
            <a:ext cx="1082670" cy="3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nywork.ru/files/user/983/portfolio/yes/1409908331-2231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t="38579" r="16921" b="23065"/>
          <a:stretch/>
        </p:blipFill>
        <p:spPr bwMode="auto">
          <a:xfrm>
            <a:off x="10163217" y="1553333"/>
            <a:ext cx="1944177" cy="5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eronet.aero/UserFiles/CustomersAvatars/O1367_%D0%9D%D0%A2%D0%A2-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84" y="2219175"/>
            <a:ext cx="883433" cy="4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ggf.ru/upload/iblock/2f3/2f31ba9578837846444440636beef7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766" y="3761480"/>
            <a:ext cx="1197204" cy="6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yt3.ggpht.com/a-/AJLlDp3e-wDRWoAuJk1-OIL7kKth8QFjlIGnqUqaCQ=s900-mo-c-c0xffffffff-rj-k-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063" y="2040572"/>
            <a:ext cx="690136" cy="6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gisp.gov.ru/ing/upload/iblock/992/GosNIIASLogocol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20" y="947100"/>
            <a:ext cx="750279" cy="4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hse.ru/data/2017/06/10/1170548459/RK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244" y="4493559"/>
            <a:ext cx="1155861" cy="3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dn1.flamp.ru/fbfb78d776da1ad1a265fb9cafe154c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1" b="39215"/>
          <a:stretch/>
        </p:blipFill>
        <p:spPr bwMode="auto">
          <a:xfrm>
            <a:off x="10788840" y="5017773"/>
            <a:ext cx="1165216" cy="2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russiandrone.ru/upload/iblock/0de/0de0973d80c973a3f71be25ba79b9e4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29" y="5382168"/>
            <a:ext cx="746438" cy="3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ics.aviaport.ru/cache/firms-logo/1028/400x400(fast)/1028919-simonov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06" y="2882176"/>
            <a:ext cx="555449" cy="55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ak.znate.ru/pars_docs/refs/30/29723/29723-17_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26749" r="5436" b="32747"/>
          <a:stretch/>
        </p:blipFill>
        <p:spPr bwMode="auto">
          <a:xfrm>
            <a:off x="10737677" y="3546039"/>
            <a:ext cx="795255" cy="2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rtos.ru/data/avatars/l/0/561.jpg?150401124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009" y="2882176"/>
            <a:ext cx="682287" cy="68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РАБОЧАЯ ГРУППА ПРОЕКТА ФОНДА ПЕРСПЕКТИВНЫХ ИССЛЕДОВАНИЙ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11355" y="6448425"/>
            <a:ext cx="2743200" cy="365125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1202" y="5670572"/>
            <a:ext cx="9691297" cy="1039740"/>
          </a:xfrm>
          <a:prstGeom prst="roundRect">
            <a:avLst>
              <a:gd name="adj" fmla="val 180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82742" y="5679701"/>
            <a:ext cx="516175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Временный научный коллектив:</a:t>
            </a:r>
          </a:p>
          <a:p>
            <a:pPr marL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Тайга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18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Тайга 2 – 14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78926" y="5771904"/>
            <a:ext cx="5161751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Экспертная фокус-группа: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94225" y="6188736"/>
            <a:ext cx="5161751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Исследование и анализ Потребностей организаций Томской области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9368" y="1861443"/>
            <a:ext cx="4406159" cy="3877985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Проанализированы потребности в Функциональных сервисах       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30 организаций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Томской области</a:t>
            </a:r>
          </a:p>
          <a:p>
            <a:pPr>
              <a:spcAft>
                <a:spcPts val="1800"/>
              </a:spcAft>
            </a:pP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800"/>
              </a:spcAft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Определено 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103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задачи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которые могут быть реализованы с использованием БАС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590950641"/>
              </p:ext>
            </p:extLst>
          </p:nvPr>
        </p:nvGraphicFramePr>
        <p:xfrm>
          <a:off x="4665527" y="621791"/>
          <a:ext cx="7452409" cy="5860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453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Исследование и анализ Потребностей организаций Томской области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53956" y="6211669"/>
            <a:ext cx="620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ФОТМ - Фотосъемка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онлайн видеонаблюдение,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тепловизионная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съемка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мониторинг.  </a:t>
            </a: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 - Фотосъемка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лазерное сканирование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площадных объектов. </a:t>
            </a: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ФВТА - фото-видеосъемка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тепловизионная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аэромагнитная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съемки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30534" y="543837"/>
            <a:ext cx="4976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Объемы работ выполненных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Организациями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2017 г.</a:t>
            </a:r>
            <a:endParaRPr lang="ru-RU" sz="16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26913"/>
              </p:ext>
            </p:extLst>
          </p:nvPr>
        </p:nvGraphicFramePr>
        <p:xfrm>
          <a:off x="5353956" y="4056125"/>
          <a:ext cx="6528843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535">
                  <a:extLst>
                    <a:ext uri="{9D8B030D-6E8A-4147-A177-3AD203B41FA5}">
                      <a16:colId xmlns:a16="http://schemas.microsoft.com/office/drawing/2014/main" val="3986167959"/>
                    </a:ext>
                  </a:extLst>
                </a:gridCol>
                <a:gridCol w="576353">
                  <a:extLst>
                    <a:ext uri="{9D8B030D-6E8A-4147-A177-3AD203B41FA5}">
                      <a16:colId xmlns:a16="http://schemas.microsoft.com/office/drawing/2014/main" val="1083989464"/>
                    </a:ext>
                  </a:extLst>
                </a:gridCol>
                <a:gridCol w="575676">
                  <a:extLst>
                    <a:ext uri="{9D8B030D-6E8A-4147-A177-3AD203B41FA5}">
                      <a16:colId xmlns:a16="http://schemas.microsoft.com/office/drawing/2014/main" val="2535804380"/>
                    </a:ext>
                  </a:extLst>
                </a:gridCol>
                <a:gridCol w="394125">
                  <a:extLst>
                    <a:ext uri="{9D8B030D-6E8A-4147-A177-3AD203B41FA5}">
                      <a16:colId xmlns:a16="http://schemas.microsoft.com/office/drawing/2014/main" val="3709753074"/>
                    </a:ext>
                  </a:extLst>
                </a:gridCol>
                <a:gridCol w="900752">
                  <a:extLst>
                    <a:ext uri="{9D8B030D-6E8A-4147-A177-3AD203B41FA5}">
                      <a16:colId xmlns:a16="http://schemas.microsoft.com/office/drawing/2014/main" val="175596968"/>
                    </a:ext>
                  </a:extLst>
                </a:gridCol>
                <a:gridCol w="625849">
                  <a:extLst>
                    <a:ext uri="{9D8B030D-6E8A-4147-A177-3AD203B41FA5}">
                      <a16:colId xmlns:a16="http://schemas.microsoft.com/office/drawing/2014/main" val="2626731859"/>
                    </a:ext>
                  </a:extLst>
                </a:gridCol>
                <a:gridCol w="918054">
                  <a:extLst>
                    <a:ext uri="{9D8B030D-6E8A-4147-A177-3AD203B41FA5}">
                      <a16:colId xmlns:a16="http://schemas.microsoft.com/office/drawing/2014/main" val="2052589683"/>
                    </a:ext>
                  </a:extLst>
                </a:gridCol>
                <a:gridCol w="714157">
                  <a:extLst>
                    <a:ext uri="{9D8B030D-6E8A-4147-A177-3AD203B41FA5}">
                      <a16:colId xmlns:a16="http://schemas.microsoft.com/office/drawing/2014/main" val="3795303775"/>
                    </a:ext>
                  </a:extLst>
                </a:gridCol>
                <a:gridCol w="767342">
                  <a:extLst>
                    <a:ext uri="{9D8B030D-6E8A-4147-A177-3AD203B41FA5}">
                      <a16:colId xmlns:a16="http://schemas.microsoft.com/office/drawing/2014/main" val="19892272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ФС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ФВТА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Фото-видеосъемка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Фото-съемка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Тепловизион-ная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съемка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-ринг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Перевозка груза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578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работ на площадных объектах, млн. руб.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7029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работ на линейных объектах, млн. руб.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17048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570377" y="34719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Затраты понесенные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Организациями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2017 г. на выполнение работ, для которых выявлена потребность в применении БАС</a:t>
            </a:r>
            <a:endParaRPr lang="ru-RU" sz="16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38605"/>
              </p:ext>
            </p:extLst>
          </p:nvPr>
        </p:nvGraphicFramePr>
        <p:xfrm>
          <a:off x="5353956" y="912719"/>
          <a:ext cx="6587835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4448">
                  <a:extLst>
                    <a:ext uri="{9D8B030D-6E8A-4147-A177-3AD203B41FA5}">
                      <a16:colId xmlns:a16="http://schemas.microsoft.com/office/drawing/2014/main" val="2732435214"/>
                    </a:ext>
                  </a:extLst>
                </a:gridCol>
                <a:gridCol w="569566">
                  <a:extLst>
                    <a:ext uri="{9D8B030D-6E8A-4147-A177-3AD203B41FA5}">
                      <a16:colId xmlns:a16="http://schemas.microsoft.com/office/drawing/2014/main" val="2811624643"/>
                    </a:ext>
                  </a:extLst>
                </a:gridCol>
                <a:gridCol w="618095">
                  <a:extLst>
                    <a:ext uri="{9D8B030D-6E8A-4147-A177-3AD203B41FA5}">
                      <a16:colId xmlns:a16="http://schemas.microsoft.com/office/drawing/2014/main" val="1589019032"/>
                    </a:ext>
                  </a:extLst>
                </a:gridCol>
                <a:gridCol w="521039">
                  <a:extLst>
                    <a:ext uri="{9D8B030D-6E8A-4147-A177-3AD203B41FA5}">
                      <a16:colId xmlns:a16="http://schemas.microsoft.com/office/drawing/2014/main" val="3851056367"/>
                    </a:ext>
                  </a:extLst>
                </a:gridCol>
                <a:gridCol w="900423">
                  <a:extLst>
                    <a:ext uri="{9D8B030D-6E8A-4147-A177-3AD203B41FA5}">
                      <a16:colId xmlns:a16="http://schemas.microsoft.com/office/drawing/2014/main" val="2179686402"/>
                    </a:ext>
                  </a:extLst>
                </a:gridCol>
                <a:gridCol w="617529">
                  <a:extLst>
                    <a:ext uri="{9D8B030D-6E8A-4147-A177-3AD203B41FA5}">
                      <a16:colId xmlns:a16="http://schemas.microsoft.com/office/drawing/2014/main" val="118060513"/>
                    </a:ext>
                  </a:extLst>
                </a:gridCol>
                <a:gridCol w="873161">
                  <a:extLst>
                    <a:ext uri="{9D8B030D-6E8A-4147-A177-3AD203B41FA5}">
                      <a16:colId xmlns:a16="http://schemas.microsoft.com/office/drawing/2014/main" val="1925290725"/>
                    </a:ext>
                  </a:extLst>
                </a:gridCol>
                <a:gridCol w="602947">
                  <a:extLst>
                    <a:ext uri="{9D8B030D-6E8A-4147-A177-3AD203B41FA5}">
                      <a16:colId xmlns:a16="http://schemas.microsoft.com/office/drawing/2014/main" val="857043849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306221828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ФС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ФВТА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Фото-видеосъемка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Фото-съемка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Тепловизион-ная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съемка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Монито-ринг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Перевозка груза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691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объекта, км</a:t>
                      </a:r>
                      <a:r>
                        <a:rPr lang="ru-RU" sz="1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314 391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9178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объекта, км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50264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работ, в км</a:t>
                      </a:r>
                      <a:r>
                        <a:rPr lang="ru-RU" sz="10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37596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работ, в км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238 084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138 112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027865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560256"/>
              </p:ext>
            </p:extLst>
          </p:nvPr>
        </p:nvGraphicFramePr>
        <p:xfrm>
          <a:off x="96199" y="1340761"/>
          <a:ext cx="4809176" cy="487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2"/>
          <p:cNvSpPr txBox="1"/>
          <p:nvPr/>
        </p:nvSpPr>
        <p:spPr>
          <a:xfrm>
            <a:off x="98476" y="1002207"/>
            <a:ext cx="503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Распределение потребителей ФС по отраслям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583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Исследование и анализ Потребностей организаций Томской области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41735A7-57E7-4D28-B8D6-4BD66011AD6A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406003" y="4406104"/>
            <a:ext cx="5811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Прогноз </a:t>
            </a:r>
            <a:r>
              <a:rPr lang="ru-RU" sz="2000" b="1" dirty="0">
                <a:cs typeface="Times New Roman" panose="02020603050405020304" pitchFamily="18" charset="0"/>
              </a:rPr>
              <a:t>рынка </a:t>
            </a:r>
            <a:r>
              <a:rPr lang="ru-RU" sz="2000" b="1" dirty="0" smtClean="0">
                <a:cs typeface="Times New Roman" panose="02020603050405020304" pitchFamily="18" charset="0"/>
              </a:rPr>
              <a:t>ФС в Томской области</a:t>
            </a:r>
            <a:endParaRPr lang="ru-RU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22672"/>
              </p:ext>
            </p:extLst>
          </p:nvPr>
        </p:nvGraphicFramePr>
        <p:xfrm>
          <a:off x="904641" y="5145920"/>
          <a:ext cx="10045700" cy="1126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8351">
                  <a:extLst>
                    <a:ext uri="{9D8B030D-6E8A-4147-A177-3AD203B41FA5}">
                      <a16:colId xmlns:a16="http://schemas.microsoft.com/office/drawing/2014/main" val="3430447585"/>
                    </a:ext>
                  </a:extLst>
                </a:gridCol>
                <a:gridCol w="1468021">
                  <a:extLst>
                    <a:ext uri="{9D8B030D-6E8A-4147-A177-3AD203B41FA5}">
                      <a16:colId xmlns:a16="http://schemas.microsoft.com/office/drawing/2014/main" val="805614286"/>
                    </a:ext>
                  </a:extLst>
                </a:gridCol>
                <a:gridCol w="1728947">
                  <a:extLst>
                    <a:ext uri="{9D8B030D-6E8A-4147-A177-3AD203B41FA5}">
                      <a16:colId xmlns:a16="http://schemas.microsoft.com/office/drawing/2014/main" val="2611050186"/>
                    </a:ext>
                  </a:extLst>
                </a:gridCol>
                <a:gridCol w="1555809">
                  <a:extLst>
                    <a:ext uri="{9D8B030D-6E8A-4147-A177-3AD203B41FA5}">
                      <a16:colId xmlns:a16="http://schemas.microsoft.com/office/drawing/2014/main" val="1637332924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129641353"/>
                    </a:ext>
                  </a:extLst>
                </a:gridCol>
              </a:tblGrid>
              <a:tr h="422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8670915"/>
                  </a:ext>
                </a:extLst>
              </a:tr>
              <a:tr h="7039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рынка,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MT"/>
                        </a:rPr>
                        <a:t>491,8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MT"/>
                        </a:rPr>
                        <a:t>573,9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MT"/>
                        </a:rPr>
                        <a:t>669,8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MT"/>
                        </a:rPr>
                        <a:t>1 367,8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7191898"/>
                  </a:ext>
                </a:extLst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6991350" y="1210157"/>
            <a:ext cx="491490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Предложение для увеличения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рынка №1. </a:t>
            </a:r>
            <a:endParaRPr lang="ru-RU" sz="20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Организовать регулярное ознакомление </a:t>
            </a: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организаций </a:t>
            </a:r>
            <a:r>
              <a:rPr lang="ru-R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 возможностями </a:t>
            </a: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применения БАС для решения </a:t>
            </a:r>
            <a:r>
              <a:rPr lang="ru-R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производственных задач, связанных с мониторингом, охраной, фото-видеосъемкой, доставкой </a:t>
            </a: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и др</a:t>
            </a:r>
            <a:r>
              <a:rPr lang="ru-R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348" y="1924124"/>
            <a:ext cx="5019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Величина площадных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объектов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для услуг БАС (мониторинг, фото-видеосъемка, онлайн видеонаблюдение, тепловизионная съемка)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в интересах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лесоохраных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служб, МЧС, МВД и ПСС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составляет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более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300 тыс. 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км²</a:t>
            </a:r>
            <a:r>
              <a:rPr lang="ru-RU" sz="20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348" y="967204"/>
            <a:ext cx="600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Протяженность линейных объектов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14 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541 км</a:t>
            </a:r>
            <a:r>
              <a:rPr lang="ru-RU" sz="20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62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Times New Roman" panose="02020603050405020304" pitchFamily="18" charset="0"/>
              </a:rPr>
              <a:t>Анализ предложений по выполнению ФС с применением БАС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www.rscf.ru/sites/default/files/LogoAv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61" y="10271"/>
            <a:ext cx="1130675" cy="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49" y="1464572"/>
            <a:ext cx="5095875" cy="496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9459" y="5022088"/>
            <a:ext cx="5853197" cy="461665"/>
          </a:xfrm>
          <a:prstGeom prst="rect">
            <a:avLst/>
          </a:prstGeom>
          <a:solidFill>
            <a:schemeClr val="bg2">
              <a:alpha val="14902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- Приоритетные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технологические задачи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986" y="11800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800"/>
              </a:spcAft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- Структура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предложений ФС российскими организациями</a:t>
            </a:r>
            <a:endParaRPr lang="ru-RU" sz="2400" dirty="0">
              <a:solidFill>
                <a:schemeClr val="bg2">
                  <a:lumMod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459" y="29849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800"/>
              </a:spcAft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- Нормативные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барьеры, требующие преодоления для серийного выполнения ФС</a:t>
            </a:r>
          </a:p>
        </p:txBody>
      </p:sp>
    </p:spTree>
    <p:extLst>
      <p:ext uri="{BB962C8B-B14F-4D97-AF65-F5344CB8AC3E}">
        <p14:creationId xmlns:p14="http://schemas.microsoft.com/office/powerpoint/2010/main" val="16207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1772</Words>
  <Application>Microsoft Office PowerPoint</Application>
  <PresentationFormat>Широкоэкранный</PresentationFormat>
  <Paragraphs>290</Paragraphs>
  <Slides>17</Slides>
  <Notes>11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ArialMT</vt:lpstr>
      <vt:lpstr>Calibri</vt:lpstr>
      <vt:lpstr>Calibri Light</vt:lpstr>
      <vt:lpstr>Segoe UI</vt:lpstr>
      <vt:lpstr>Tahoma</vt:lpstr>
      <vt:lpstr>Times New Roman</vt:lpstr>
      <vt:lpstr>Тема Office</vt:lpstr>
      <vt:lpstr>Visio.Drawing.15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Будницкий Александр Давыдович</dc:creator>
  <cp:lastModifiedBy>Будницкий Александр Давыдович</cp:lastModifiedBy>
  <cp:revision>42</cp:revision>
  <dcterms:created xsi:type="dcterms:W3CDTF">2018-12-06T08:16:13Z</dcterms:created>
  <dcterms:modified xsi:type="dcterms:W3CDTF">2018-12-12T09:40:30Z</dcterms:modified>
</cp:coreProperties>
</file>